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26A8-76B7-4A37-8B84-30358809BB78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0D7B-7B98-45C1-AE51-02EAFE3D3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6C96-E5A1-4CE8-AE1F-D78A74D5FD7A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E53C7-BA31-4011-A83D-56FA086E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54C7-1370-46DC-BE5B-677F39B82007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69CC-83BB-475A-8E9C-CAA2BCD8F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31FEF-193C-4173-ADFB-C8E484F7D58B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31B2-61F6-443F-A94C-D3B9E6F21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8E8A-B043-4CA6-A912-3BFA31E0CF50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672-2AD2-4C7C-8EE0-8A803DA2D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81A07-496E-44EE-92A5-866C24327DFB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146C9-A5F1-4E30-B3E2-9C13F4625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D95E-A9AF-4A2B-B1CE-90928A42FECD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D94C-92A0-41FF-BF05-C31F8B6A7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CEBB-0753-44AF-9DE1-CE419CB6A361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4E9E-55EA-4370-915C-CF423B8F3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44AD-5136-4798-9AA9-0834BE78885B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B00E-8091-45EF-BD94-39AC50E2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EF9CF-8499-4DCA-8592-9B54DCE73B3E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C449-DDE2-4330-98DB-844C180DC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503BF-B5E7-4F01-9663-4E77F2106C57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340E-FAD2-4168-B3C2-BA401F56B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A6FB06-EFA8-479C-B8BF-EDC156AF0E36}" type="datetimeFigureOut">
              <a:rPr lang="ru-RU"/>
              <a:pPr>
                <a:defRPr/>
              </a:pPr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22D842-BEF0-4773-8249-F4AD0D136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1\AppData\Local\Temp\Rar$DI14.872\четвёр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50" y="2786063"/>
            <a:ext cx="2185988" cy="1571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>Адрес:</a:t>
            </a:r>
            <a:r>
              <a:rPr lang="ru-RU" sz="1600" dirty="0" smtClean="0"/>
              <a:t>  Харьковская 69б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b="1" dirty="0" smtClean="0"/>
              <a:t>Телефоны</a:t>
            </a:r>
            <a:r>
              <a:rPr lang="ru-RU" sz="1600" dirty="0" smtClean="0"/>
              <a:t> (2 корпус):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en-US" sz="1600" dirty="0" smtClean="0"/>
              <a:t>     </a:t>
            </a:r>
            <a:r>
              <a:rPr lang="ru-RU" sz="1600" dirty="0" smtClean="0"/>
              <a:t>Заведующего 20-50-66</a:t>
            </a:r>
            <a:br>
              <a:rPr lang="ru-RU" sz="1600" dirty="0" smtClean="0"/>
            </a:br>
            <a:r>
              <a:rPr lang="en-US" sz="1600" dirty="0" smtClean="0"/>
              <a:t>      </a:t>
            </a:r>
            <a:r>
              <a:rPr lang="ru-RU" sz="1600" dirty="0" smtClean="0"/>
              <a:t>гл. бухгалтера 20-86-24</a:t>
            </a:r>
            <a:br>
              <a:rPr lang="ru-RU" sz="1600" dirty="0" smtClean="0"/>
            </a:br>
            <a:r>
              <a:rPr lang="ru-RU" sz="1600" b="1" dirty="0" err="1" smtClean="0"/>
              <a:t>эл.почта</a:t>
            </a:r>
            <a:r>
              <a:rPr lang="ru-RU" sz="1600" dirty="0" smtClean="0"/>
              <a:t> </a:t>
            </a:r>
            <a:r>
              <a:rPr lang="en-US" sz="1600" dirty="0" smtClean="0"/>
              <a:t>sad1002009@yandex.ru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сайт</a:t>
            </a:r>
            <a:r>
              <a:rPr lang="en-US" sz="1600" b="1" dirty="0" smtClean="0"/>
              <a:t>  </a:t>
            </a:r>
            <a:r>
              <a:rPr lang="ru-RU" sz="1600" b="1" dirty="0" smtClean="0"/>
              <a:t>ДОУ   </a:t>
            </a:r>
            <a:r>
              <a:rPr lang="en-US" sz="1600" dirty="0" smtClean="0"/>
              <a:t>sad100.moy.su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313"/>
            <a:ext cx="2643188" cy="64293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• </a:t>
            </a:r>
            <a:r>
              <a:rPr lang="ru-RU" sz="2300" b="1" dirty="0" smtClean="0"/>
              <a:t>Прием детей </a:t>
            </a:r>
            <a:r>
              <a:rPr lang="ru-RU" sz="2300" dirty="0" smtClean="0"/>
              <a:t>осуществляется с 7.30 до 8.30 ежедневно, кроме выходных и праздничных дней.  Дежурная группа работает с 7.00 до 19.00. Своевременный приход в детский сад - необходимое условие правильной организации воспитательно-образовательного процесса.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Все дети возвращаются с летних каникул  до 1 сентября текущего года с результатами анализов, со справкой об отсутствии контактов с инфекционными больными и о состоянии здоровья из поликлиники.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• Педагоги готовы пообщаться с Вами утром до 8.00 и вечером после 17.00. В другое время педагог работает с группой детей,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       и отвлекать его не  рекомендуется.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300" b="1" dirty="0" smtClean="0"/>
              <a:t>Запрещается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приходить в детский сад в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нетрезвом виде!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Своевременно информируйте воспитателя или администрацию об отсутствии ребенка в связи с болезнью. После перенесенного заболевания , а так же отсутствия в </a:t>
            </a:r>
            <a:r>
              <a:rPr lang="ru-RU" sz="2300" dirty="0" err="1" smtClean="0"/>
              <a:t>д</a:t>
            </a:r>
            <a:r>
              <a:rPr lang="ru-RU" sz="2300" dirty="0" smtClean="0"/>
              <a:t>/с более  3 дней, представьте старшей мед. сестре  справку о состоянии здоровья ребенка  от участкового врача-педиатра.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Лично передавайте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и забирайте ребенка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у воспитателя под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роспись. Напишите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заявление на имя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заведующего, если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приводить ребенка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передоверяете родственникам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или старшим детям.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75" y="285750"/>
            <a:ext cx="2714625" cy="600075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/>
              <a:t>• </a:t>
            </a:r>
            <a:r>
              <a:rPr lang="ru-RU" sz="2500" dirty="0" smtClean="0"/>
              <a:t>К педагогам группы, независимо от их возраста</a:t>
            </a:r>
            <a:r>
              <a:rPr lang="ru-RU" sz="2500" b="1" dirty="0" smtClean="0"/>
              <a:t>, необходимо </a:t>
            </a:r>
            <a:r>
              <a:rPr lang="ru-RU" sz="2500" dirty="0" smtClean="0"/>
              <a:t>обращаться на Вы, по имени и отчеству. </a:t>
            </a:r>
            <a:endParaRPr lang="ru-RU" sz="25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 smtClean="0"/>
              <a:t>Просим Вас </a:t>
            </a:r>
            <a:r>
              <a:rPr lang="ru-RU" sz="2500" dirty="0" smtClean="0"/>
              <a:t>не давать ребенку с собой в детский сад жевательную резинку, сосательные конфеты, чипсы и сухарики и др.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• </a:t>
            </a:r>
            <a:r>
              <a:rPr lang="ru-RU" sz="2500" b="1" dirty="0" smtClean="0"/>
              <a:t>Настоятельно не рекомендуем </a:t>
            </a:r>
            <a:r>
              <a:rPr lang="ru-RU" sz="2500" dirty="0" smtClean="0"/>
              <a:t>одевать  ребенку золотые 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    серебряные   украшения,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    давать с собой дорогостоящие  игрушки.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500" b="1" dirty="0" smtClean="0"/>
              <a:t>Чтобы избежать случаев травматизма</a:t>
            </a:r>
            <a:r>
              <a:rPr lang="ru-RU" sz="2500" dirty="0" smtClean="0"/>
              <a:t>, родителям необходимо проверить содержимое карманов в одежде ребенка на наличие опасных предметов. </a:t>
            </a:r>
            <a:r>
              <a:rPr lang="ru-RU" sz="2500" b="1" dirty="0" smtClean="0"/>
              <a:t>Категорически запрещается </a:t>
            </a:r>
            <a:r>
              <a:rPr lang="ru-RU" sz="2500" dirty="0" smtClean="0"/>
              <a:t>приносить в ДОУ острые, режущие стеклянные предметы (ножницы, ножи, булавки, гвозди, проволоку, зеркала, стеклянные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       флаконы), а  также мелкие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       предметы (бусинки, пуговицы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smtClean="0"/>
              <a:t>                                и т.п.), таблетки.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5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375" y="285750"/>
            <a:ext cx="2428875" cy="357188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Monotype Corsiva" pitchFamily="66" charset="0"/>
              </a:rPr>
              <a:t>Уважаемые родители!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0813" y="4643438"/>
            <a:ext cx="2214562" cy="1857375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7" name="Прямоугольник 7"/>
          <p:cNvSpPr>
            <a:spLocks noChangeArrowheads="1"/>
          </p:cNvSpPr>
          <p:nvPr/>
        </p:nvSpPr>
        <p:spPr bwMode="auto">
          <a:xfrm>
            <a:off x="6500813" y="4643438"/>
            <a:ext cx="23574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Конфликтные спорные </a:t>
            </a:r>
            <a:r>
              <a:rPr lang="ru-RU" sz="1400">
                <a:latin typeface="Calibri" pitchFamily="34" charset="0"/>
              </a:rPr>
              <a:t>ситуации необходимо разрешать в отсутствие детей. Если вы не смогли решить какой-либо вопрос с педагогами группы</a:t>
            </a:r>
            <a:r>
              <a:rPr lang="ru-RU" sz="1400" u="sng">
                <a:latin typeface="Calibri" pitchFamily="34" charset="0"/>
              </a:rPr>
              <a:t>, обратитесь к старшему воспитателю или заведующему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четвёртый буклет 2 сторо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71538" y="6203950"/>
            <a:ext cx="1785937" cy="654050"/>
          </a:xfrm>
        </p:spPr>
        <p:txBody>
          <a:bodyPr/>
          <a:lstStyle/>
          <a:p>
            <a:pPr eaLnBrk="1" hangingPunct="1"/>
            <a:r>
              <a:rPr lang="ru-RU" sz="1100" b="1" i="1" dirty="0" smtClean="0"/>
              <a:t>Соблюдайте этические нормы общения с детьми и с сотрудниками  ДОУ.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357188"/>
            <a:ext cx="2500312" cy="6286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</a:rPr>
              <a:t>К кому обраться со своими вопросами?</a:t>
            </a:r>
            <a:endParaRPr lang="ru-RU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К любому сотруднику детского сада родители могут обратиться с вопросами и получить квалифицированный ответ.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Так, </a:t>
            </a:r>
            <a:r>
              <a:rPr lang="ru-RU" sz="900" b="1" dirty="0">
                <a:solidFill>
                  <a:schemeClr val="tx1"/>
                </a:solidFill>
              </a:rPr>
              <a:t>старший воспитатель </a:t>
            </a:r>
            <a:r>
              <a:rPr lang="ru-RU" sz="900" dirty="0">
                <a:solidFill>
                  <a:schemeClr val="tx1"/>
                </a:solidFill>
              </a:rPr>
              <a:t>может ответить на вопросы, касающиеся организации досуга детей дома, рассказать о программах и методах работы, используемых в детском саду, о том, что должен знать и уметь ребенок к определенному возрасту, посоветовать, какие книги и игрушки стоит покупать малышу.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С </a:t>
            </a:r>
            <a:r>
              <a:rPr lang="ru-RU" sz="900" b="1" dirty="0">
                <a:solidFill>
                  <a:schemeClr val="tx1"/>
                </a:solidFill>
              </a:rPr>
              <a:t>воспитателями </a:t>
            </a:r>
            <a:r>
              <a:rPr lang="ru-RU" sz="900" dirty="0">
                <a:solidFill>
                  <a:schemeClr val="tx1"/>
                </a:solidFill>
              </a:rPr>
              <a:t>можно обсудить некоторые вопросы воспитания: что сделать, чтобы ребенок убирал игрушки? чем занять ребенка во время подготовки к ужину? как обсуждать с ребенком прочитанное произведение? какие вопросы следует задавать ребенку во время рассматривания иллюстраций в книге? и др.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Педагог-психолог проконсультирует по поводу страхов, капризов, упрямства у детей. Логопед подскажет эффективные приемы коррекции речи.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Помощник воспитателя (</a:t>
            </a:r>
            <a:r>
              <a:rPr lang="ru-RU" sz="900" dirty="0">
                <a:solidFill>
                  <a:schemeClr val="tx1"/>
                </a:solidFill>
              </a:rPr>
              <a:t>младший воспитатель) ответит на вопросы, касающиеся культурно-гигиенических навыков, аппетита ребенка, объяснит, когда и как проводится проветривание в группе.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Все сотрудники детского сада работают в тесном контакте друг с другом, создавая наилучшие условия для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физической и психической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жизни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Все педагоги детского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сада имеют высшее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профессиональное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среднее специальное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образование.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заведующей и старшего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         воспитателя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образование  высшее.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14290"/>
            <a:ext cx="1500198" cy="50005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Волшебный справочник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добрых слов и выражений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63" y="142875"/>
            <a:ext cx="2928937" cy="67151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	Своевременно информируйте воспитателя или</a:t>
            </a: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6286500" y="-39688"/>
          <a:ext cx="2714644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0132"/>
                <a:gridCol w="571504"/>
                <a:gridCol w="571504"/>
                <a:gridCol w="571504"/>
              </a:tblGrid>
              <a:tr h="220605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4-5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5-6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6-7 лет</a:t>
                      </a:r>
                      <a:endParaRPr lang="ru-RU" sz="900" dirty="0"/>
                    </a:p>
                  </a:txBody>
                  <a:tcPr/>
                </a:tc>
              </a:tr>
              <a:tr h="39708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Прием детей в </a:t>
                      </a:r>
                      <a:r>
                        <a:rPr lang="ru-RU" sz="900" dirty="0" err="1" smtClean="0"/>
                        <a:t>дежурн</a:t>
                      </a:r>
                      <a:r>
                        <a:rPr lang="ru-RU" sz="900" dirty="0" smtClean="0"/>
                        <a:t>. группу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r>
                        <a:rPr lang="ru-RU" sz="1000" baseline="30000" dirty="0" smtClean="0"/>
                        <a:t>00</a:t>
                      </a:r>
                      <a:r>
                        <a:rPr lang="ru-RU" sz="1000" dirty="0" smtClean="0"/>
                        <a:t>-7</a:t>
                      </a:r>
                      <a:r>
                        <a:rPr lang="ru-RU" sz="1000" baseline="30000" dirty="0" smtClean="0"/>
                        <a:t>30</a:t>
                      </a:r>
                      <a:endParaRPr lang="ru-RU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7</a:t>
                      </a:r>
                      <a:r>
                        <a:rPr lang="ru-RU" sz="1000" baseline="30000" dirty="0" smtClean="0"/>
                        <a:t>00</a:t>
                      </a:r>
                      <a:r>
                        <a:rPr lang="ru-RU" sz="1000" dirty="0" smtClean="0"/>
                        <a:t>-7</a:t>
                      </a:r>
                      <a:r>
                        <a:rPr lang="ru-RU" sz="1000" baseline="30000" dirty="0" smtClean="0"/>
                        <a:t>30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-7</a:t>
                      </a:r>
                      <a:r>
                        <a:rPr lang="ru-RU" sz="900" baseline="30000" dirty="0" smtClean="0"/>
                        <a:t>30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Прием детей в 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возр</a:t>
                      </a:r>
                      <a:r>
                        <a:rPr lang="ru-RU" sz="900" baseline="0" dirty="0" smtClean="0"/>
                        <a:t>. группы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7</a:t>
                      </a:r>
                      <a:r>
                        <a:rPr lang="ru-RU" sz="900" baseline="30000" smtClean="0"/>
                        <a:t>30</a:t>
                      </a:r>
                      <a:r>
                        <a:rPr lang="ru-RU" sz="900" smtClean="0"/>
                        <a:t>-8</a:t>
                      </a:r>
                      <a:r>
                        <a:rPr lang="ru-RU" sz="900" baseline="30000" smtClean="0"/>
                        <a:t>00</a:t>
                      </a:r>
                      <a:endParaRPr lang="ru-RU" sz="9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00</a:t>
                      </a:r>
                    </a:p>
                  </a:txBody>
                  <a:tcPr/>
                </a:tc>
              </a:tr>
              <a:tr h="2267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Утр.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разминка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12</a:t>
                      </a:r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Завтрак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25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</a:tr>
              <a:tr h="485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Организованная образовательная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-9</a:t>
                      </a:r>
                      <a:r>
                        <a:rPr lang="ru-RU" sz="900" baseline="30000" dirty="0" smtClean="0"/>
                        <a:t>50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-10</a:t>
                      </a:r>
                      <a:r>
                        <a:rPr lang="ru-RU" sz="900" baseline="30000" dirty="0" smtClean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-10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Прогулка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50</a:t>
                      </a:r>
                      <a:endParaRPr lang="ru-RU" sz="900" dirty="0" smtClean="0"/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35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45</a:t>
                      </a:r>
                      <a:endParaRPr lang="ru-RU" sz="900" dirty="0" smtClean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Дневной сон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Пробуждение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smtClean="0"/>
                        <a:t>15</a:t>
                      </a:r>
                      <a:r>
                        <a:rPr lang="ru-RU" sz="900" baseline="30000" smtClean="0"/>
                        <a:t>00</a:t>
                      </a:r>
                      <a:r>
                        <a:rPr lang="ru-RU" sz="900" smtClean="0"/>
                        <a:t>-15</a:t>
                      </a:r>
                      <a:r>
                        <a:rPr lang="ru-RU" sz="900" baseline="3000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</a:tr>
              <a:tr h="61769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Доп.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услуги, игровая,</a:t>
                      </a:r>
                      <a:r>
                        <a:rPr lang="ru-RU" sz="900" baseline="0" dirty="0" smtClean="0"/>
                        <a:t> творческая деятельность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10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Облегченный ужин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10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Игры, прогулка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16</a:t>
                      </a:r>
                      <a:r>
                        <a:rPr lang="ru-RU" sz="900" baseline="3000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40</a:t>
                      </a:r>
                      <a:endParaRPr lang="ru-RU" sz="900" dirty="0" smtClean="0"/>
                    </a:p>
                  </a:txBody>
                  <a:tcPr/>
                </a:tc>
              </a:tr>
              <a:tr h="3257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Пребывание в </a:t>
                      </a:r>
                      <a:r>
                        <a:rPr lang="ru-RU" sz="900" dirty="0" err="1" smtClean="0"/>
                        <a:t>дежурн</a:t>
                      </a:r>
                      <a:r>
                        <a:rPr lang="ru-RU" sz="900" dirty="0" smtClean="0"/>
                        <a:t>.</a:t>
                      </a:r>
                      <a:r>
                        <a:rPr lang="ru-RU" sz="900" baseline="0" dirty="0" smtClean="0"/>
                        <a:t>  </a:t>
                      </a:r>
                      <a:r>
                        <a:rPr lang="ru-RU" sz="900" dirty="0" smtClean="0"/>
                        <a:t>группе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-19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18</a:t>
                      </a:r>
                      <a:r>
                        <a:rPr lang="ru-RU" sz="900" baseline="30000" smtClean="0"/>
                        <a:t>00</a:t>
                      </a:r>
                      <a:r>
                        <a:rPr lang="ru-RU" sz="900" smtClean="0"/>
                        <a:t>-19</a:t>
                      </a:r>
                      <a:r>
                        <a:rPr lang="ru-RU" sz="900" baseline="3000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-19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57938" y="4929188"/>
            <a:ext cx="1000125" cy="16430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Примерный режим дня в группах ДОУ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(2 корпус)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214678" y="1214422"/>
            <a:ext cx="2571768" cy="5500726"/>
          </a:xfrm>
        </p:spPr>
        <p:txBody>
          <a:bodyPr/>
          <a:lstStyle/>
          <a:p>
            <a:pPr>
              <a:buNone/>
            </a:pPr>
            <a:r>
              <a:rPr lang="ru-RU" sz="900" dirty="0" smtClean="0"/>
              <a:t>Приходите в детский сад с улыбкой, тогда ваше </a:t>
            </a:r>
          </a:p>
          <a:p>
            <a:pPr>
              <a:buNone/>
            </a:pPr>
            <a:r>
              <a:rPr lang="ru-RU" sz="900" dirty="0" smtClean="0"/>
              <a:t>хорошее настроение обязательно передастся</a:t>
            </a:r>
          </a:p>
          <a:p>
            <a:pPr>
              <a:buNone/>
            </a:pPr>
            <a:r>
              <a:rPr lang="ru-RU" sz="900" dirty="0" smtClean="0"/>
              <a:t> ребенку. Предлагаем вам вместе с малышом</a:t>
            </a:r>
          </a:p>
          <a:p>
            <a:pPr>
              <a:buNone/>
            </a:pPr>
            <a:r>
              <a:rPr lang="ru-RU" sz="900" dirty="0" smtClean="0"/>
              <a:t> использовать добрые, вежливые слова при</a:t>
            </a:r>
          </a:p>
          <a:p>
            <a:pPr>
              <a:buNone/>
            </a:pPr>
            <a:r>
              <a:rPr lang="ru-RU" sz="900" dirty="0" smtClean="0"/>
              <a:t> общении друг с другом и с коллективом</a:t>
            </a:r>
          </a:p>
          <a:p>
            <a:pPr>
              <a:buNone/>
            </a:pPr>
            <a:r>
              <a:rPr lang="ru-RU" sz="900" dirty="0" smtClean="0"/>
              <a:t> детского сада. Ведь ничто не ценится та</a:t>
            </a:r>
          </a:p>
          <a:p>
            <a:pPr>
              <a:buNone/>
            </a:pPr>
            <a:r>
              <a:rPr lang="ru-RU" sz="900" dirty="0" smtClean="0"/>
              <a:t>к дорого, как доброе, вежливое обращение!</a:t>
            </a:r>
          </a:p>
          <a:p>
            <a:pPr>
              <a:buNone/>
            </a:pPr>
            <a:r>
              <a:rPr lang="ru-RU" sz="900" b="1" i="1" dirty="0" smtClean="0"/>
              <a:t>Приветствие</a:t>
            </a:r>
            <a:endParaRPr lang="ru-RU" sz="900" dirty="0" smtClean="0"/>
          </a:p>
          <a:p>
            <a:pPr lvl="0"/>
            <a:r>
              <a:rPr lang="ru-RU" sz="900" dirty="0" smtClean="0"/>
              <a:t>Здравствуйте.</a:t>
            </a:r>
          </a:p>
          <a:p>
            <a:pPr lvl="0"/>
            <a:r>
              <a:rPr lang="ru-RU" sz="900" dirty="0" smtClean="0"/>
              <a:t>Доброе утро, день, вечер.</a:t>
            </a:r>
          </a:p>
          <a:p>
            <a:pPr lvl="0"/>
            <a:r>
              <a:rPr lang="ru-RU" sz="900" dirty="0" smtClean="0"/>
              <a:t>Мы рады встрече.</a:t>
            </a:r>
          </a:p>
          <a:p>
            <a:pPr lvl="0"/>
            <a:r>
              <a:rPr lang="ru-RU" sz="900" dirty="0" smtClean="0"/>
              <a:t>Приятно снова вас видеть.</a:t>
            </a:r>
          </a:p>
          <a:p>
            <a:pPr>
              <a:buNone/>
            </a:pPr>
            <a:r>
              <a:rPr lang="ru-RU" sz="900" b="1" i="1" dirty="0" smtClean="0"/>
              <a:t>Прощание</a:t>
            </a:r>
            <a:endParaRPr lang="ru-RU" sz="900" dirty="0" smtClean="0"/>
          </a:p>
          <a:p>
            <a:pPr lvl="0"/>
            <a:r>
              <a:rPr lang="ru-RU" sz="900" dirty="0" smtClean="0"/>
              <a:t>До свидания.</a:t>
            </a:r>
          </a:p>
          <a:p>
            <a:pPr lvl="0"/>
            <a:r>
              <a:rPr lang="ru-RU" sz="900" dirty="0" smtClean="0"/>
              <a:t>Всего хорошего, всего доброго</a:t>
            </a:r>
          </a:p>
          <a:p>
            <a:pPr lvl="0"/>
            <a:r>
              <a:rPr lang="ru-RU" sz="900" dirty="0" smtClean="0"/>
              <a:t>До встречи., До скорой встречи.</a:t>
            </a:r>
          </a:p>
          <a:p>
            <a:pPr lvl="0"/>
            <a:r>
              <a:rPr lang="ru-RU" sz="900" dirty="0" smtClean="0"/>
              <a:t>Прощайте., Счастливо!</a:t>
            </a:r>
          </a:p>
          <a:p>
            <a:pPr lvl="0"/>
            <a:r>
              <a:rPr lang="ru-RU" sz="900" dirty="0" smtClean="0"/>
              <a:t>Счастливого пути!</a:t>
            </a:r>
          </a:p>
          <a:p>
            <a:pPr>
              <a:buNone/>
            </a:pPr>
            <a:r>
              <a:rPr lang="ru-RU" sz="900" b="1" i="1" dirty="0" smtClean="0"/>
              <a:t>Извинение</a:t>
            </a:r>
            <a:endParaRPr lang="ru-RU" sz="900" dirty="0" smtClean="0"/>
          </a:p>
          <a:p>
            <a:pPr lvl="0"/>
            <a:r>
              <a:rPr lang="ru-RU" sz="900" dirty="0" smtClean="0"/>
              <a:t>Извините, пожалуйста.</a:t>
            </a:r>
          </a:p>
          <a:p>
            <a:pPr lvl="0"/>
            <a:r>
              <a:rPr lang="ru-RU" sz="900" dirty="0" smtClean="0"/>
              <a:t>Примите мои извинения.</a:t>
            </a:r>
          </a:p>
          <a:p>
            <a:pPr lvl="0"/>
            <a:r>
              <a:rPr lang="ru-RU" sz="900" dirty="0" smtClean="0"/>
              <a:t>Простите, пожалуйста.</a:t>
            </a:r>
          </a:p>
          <a:p>
            <a:pPr lvl="0"/>
            <a:r>
              <a:rPr lang="ru-RU" sz="900" dirty="0" smtClean="0"/>
              <a:t>Прошу прошения.</a:t>
            </a:r>
          </a:p>
          <a:p>
            <a:pPr>
              <a:buNone/>
            </a:pPr>
            <a:r>
              <a:rPr lang="ru-RU" sz="900" b="1" i="1" dirty="0" smtClean="0"/>
              <a:t>Просьба</a:t>
            </a:r>
            <a:endParaRPr lang="ru-RU" sz="900" dirty="0" smtClean="0"/>
          </a:p>
          <a:p>
            <a:pPr lvl="0"/>
            <a:r>
              <a:rPr lang="ru-RU" sz="900" dirty="0" smtClean="0"/>
              <a:t>Будьте добры., Будьте любезны.</a:t>
            </a:r>
          </a:p>
          <a:p>
            <a:pPr lvl="0"/>
            <a:r>
              <a:rPr lang="ru-RU" sz="900" dirty="0" smtClean="0"/>
              <a:t>Если вас не затруднит.</a:t>
            </a:r>
          </a:p>
          <a:p>
            <a:pPr lvl="0"/>
            <a:r>
              <a:rPr lang="ru-RU" sz="900" dirty="0" smtClean="0"/>
              <a:t>Не откажите, пожалуйста.</a:t>
            </a:r>
          </a:p>
          <a:p>
            <a:pPr lvl="0"/>
            <a:r>
              <a:rPr lang="ru-RU" sz="900" dirty="0" smtClean="0"/>
              <a:t>Разрешите, пожалуйста.</a:t>
            </a:r>
          </a:p>
          <a:p>
            <a:pPr lvl="0"/>
            <a:r>
              <a:rPr lang="ru-RU" sz="900" dirty="0" smtClean="0"/>
              <a:t>Позвольте.</a:t>
            </a:r>
          </a:p>
          <a:p>
            <a:pPr lvl="0"/>
            <a:r>
              <a:rPr lang="ru-RU" sz="900" dirty="0" smtClean="0"/>
              <a:t>Большое спасибо.</a:t>
            </a:r>
          </a:p>
          <a:p>
            <a:pPr lvl="0"/>
            <a:r>
              <a:rPr lang="ru-RU" sz="900" dirty="0" smtClean="0"/>
              <a:t>Очень признателен.</a:t>
            </a:r>
          </a:p>
          <a:p>
            <a:pPr lvl="0"/>
            <a:r>
              <a:rPr lang="ru-RU" sz="900" dirty="0" smtClean="0"/>
              <a:t>Вы мне очень помогли.</a:t>
            </a:r>
          </a:p>
          <a:p>
            <a:pPr lvl="0"/>
            <a:r>
              <a:rPr lang="ru-RU" sz="900" dirty="0" smtClean="0"/>
              <a:t>Я вас благодарю.</a:t>
            </a:r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4" descr="четвёртый буклет 2 сторо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2928938" y="142875"/>
            <a:ext cx="1785937" cy="654050"/>
          </a:xfrm>
        </p:spPr>
        <p:txBody>
          <a:bodyPr/>
          <a:lstStyle/>
          <a:p>
            <a:pPr eaLnBrk="1" hangingPunct="1"/>
            <a:r>
              <a:rPr lang="ru-RU" sz="1200" b="1" i="1" smtClean="0"/>
              <a:t>Соблюдайте этические нормы общения с детьми и с сотрудниками  ДОУ.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3214678" y="1928802"/>
          <a:ext cx="2500330" cy="4033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760"/>
                <a:gridCol w="409729"/>
                <a:gridCol w="233213"/>
                <a:gridCol w="4286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Доп. об. услуга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возраст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Занятий в месяц</a:t>
                      </a:r>
                      <a:endParaRPr lang="ru-RU" sz="9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/>
                        <a:t>стоимостььь</a:t>
                      </a:r>
                      <a:endParaRPr lang="ru-RU" sz="900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Веселые нотки</a:t>
                      </a:r>
                    </a:p>
                    <a:p>
                      <a:r>
                        <a:rPr lang="ru-RU" sz="900" dirty="0" smtClean="0"/>
                        <a:t>(Вокал, хореография, игра на муз. </a:t>
                      </a:r>
                      <a:r>
                        <a:rPr lang="ru-RU" sz="900" dirty="0" err="1" smtClean="0"/>
                        <a:t>инстр</a:t>
                      </a:r>
                      <a:r>
                        <a:rPr lang="ru-RU" sz="900" dirty="0" smtClean="0"/>
                        <a:t>.)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4-7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6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150 р.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«Мастерская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юных художников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(Рисование, ручной труд)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5-6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125р.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«Волшебный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пластилин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4-5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125р.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«Веселая математика»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(подготовка к школе по математике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6-7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125р.</a:t>
                      </a:r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«Страна творчества»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(Рисование, ручной труд, поделки из природного материала)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6-7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125р.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9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Знайки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dirty="0" smtClean="0"/>
                        <a:t>(</a:t>
                      </a:r>
                      <a:r>
                        <a:rPr lang="ru-RU" sz="900" dirty="0" err="1" smtClean="0"/>
                        <a:t>Подг.отовка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к школе)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6-7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125р.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«От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 до Я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(</a:t>
                      </a:r>
                      <a:r>
                        <a:rPr lang="ru-RU" sz="900" dirty="0" err="1" smtClean="0"/>
                        <a:t>Подг.отовка</a:t>
                      </a:r>
                      <a:r>
                        <a:rPr lang="ru-RU" sz="900" baseline="0" smtClean="0"/>
                        <a:t> </a:t>
                      </a:r>
                      <a:r>
                        <a:rPr lang="ru-RU" sz="900" smtClean="0"/>
                        <a:t>к школе)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5-6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125р.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«Чудо-тесто»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5-7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125р.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313" y="357188"/>
            <a:ext cx="2500312" cy="6286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solidFill>
                  <a:schemeClr val="tx1"/>
                </a:solidFill>
              </a:rPr>
              <a:t>К кому обраться со своими вопросами?</a:t>
            </a:r>
            <a:endParaRPr lang="ru-RU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К любому сотруднику детского сада родители могут обратиться с вопросами и получить квалифицированный ответ.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Так, </a:t>
            </a:r>
            <a:r>
              <a:rPr lang="ru-RU" sz="900" b="1" dirty="0">
                <a:solidFill>
                  <a:schemeClr val="tx1"/>
                </a:solidFill>
              </a:rPr>
              <a:t>старший воспитатель </a:t>
            </a:r>
            <a:r>
              <a:rPr lang="ru-RU" sz="900" dirty="0">
                <a:solidFill>
                  <a:schemeClr val="tx1"/>
                </a:solidFill>
              </a:rPr>
              <a:t>может ответить на вопросы, касающиеся организации досуга детей дома, рассказать о программах и методах работы, используемых в детском саду, о том, что должен знать и уметь ребенок к определенному возрасту, посоветовать, какие книги и игрушки стоит покупать малышу.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С </a:t>
            </a:r>
            <a:r>
              <a:rPr lang="ru-RU" sz="900" b="1" dirty="0">
                <a:solidFill>
                  <a:schemeClr val="tx1"/>
                </a:solidFill>
              </a:rPr>
              <a:t>воспитателями </a:t>
            </a:r>
            <a:r>
              <a:rPr lang="ru-RU" sz="900" dirty="0">
                <a:solidFill>
                  <a:schemeClr val="tx1"/>
                </a:solidFill>
              </a:rPr>
              <a:t>можно обсудить некоторые вопросы воспитания: что сделать, чтобы ребенок убирал игрушки? чем занять ребенка во время подготовки к ужину? как обсуждать с ребенком прочитанное произведение? какие вопросы следует задавать ребенку во время рассматривания иллюстраций в книге? и др.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Педагог-психолог проконсультирует по поводу страхов, капризов, упрямства у детей. Логопед подскажет эффективные приемы коррекции речи.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schemeClr val="tx1"/>
                </a:solidFill>
              </a:rPr>
              <a:t>Помощник воспитателя (</a:t>
            </a:r>
            <a:r>
              <a:rPr lang="ru-RU" sz="900" dirty="0">
                <a:solidFill>
                  <a:schemeClr val="tx1"/>
                </a:solidFill>
              </a:rPr>
              <a:t>младший воспитатель) ответит на вопросы, касающиеся культурно-гигиенических навыков, аппетита ребенка, объяснит, когда и как проводится проветривание в группе.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	Все сотрудники детского сада работают в тесном контакте друг с другом, создавая наилучшие условия для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физической и психической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жизни ребенка.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Все педагоги детского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сада имеют высшее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профессиональное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среднее специальное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образование. 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заведующей и старшего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          воспитателя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tx1"/>
                </a:solidFill>
              </a:rPr>
              <a:t>                                            образование  высшее.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50" y="1285875"/>
            <a:ext cx="2571750" cy="571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Дополнительные образовательные услуги, предоставляемые ДОУ на </a:t>
            </a:r>
            <a:r>
              <a:rPr lang="ru-RU" sz="1200" dirty="0" smtClean="0">
                <a:solidFill>
                  <a:schemeClr val="tx1"/>
                </a:solidFill>
              </a:rPr>
              <a:t>2013-2014 </a:t>
            </a:r>
            <a:r>
              <a:rPr lang="ru-RU" sz="1200" dirty="0" err="1">
                <a:solidFill>
                  <a:schemeClr val="tx1"/>
                </a:solidFill>
              </a:rPr>
              <a:t>у.г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15063" y="142875"/>
            <a:ext cx="2928937" cy="671512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	Своевременно информируйте воспитателя или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71800" y="6021288"/>
            <a:ext cx="3312368" cy="6224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ДОУ работает по основной общеобразовательной программе дошкольного образования </a:t>
            </a:r>
            <a:endParaRPr lang="ru-RU" sz="1100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chemeClr val="tx1"/>
                </a:solidFill>
              </a:rPr>
              <a:t>(«</a:t>
            </a:r>
            <a:r>
              <a:rPr lang="ru-RU" sz="1100" b="1" dirty="0">
                <a:solidFill>
                  <a:schemeClr val="tx1"/>
                </a:solidFill>
              </a:rPr>
              <a:t>От рождения до школы»</a:t>
            </a:r>
            <a:r>
              <a:rPr lang="ru-RU" sz="1100" dirty="0">
                <a:solidFill>
                  <a:schemeClr val="tx1"/>
                </a:solidFill>
              </a:rPr>
              <a:t> под ред. Н.Е. </a:t>
            </a:r>
            <a:r>
              <a:rPr lang="ru-RU" sz="1100" dirty="0" err="1" smtClean="0">
                <a:solidFill>
                  <a:schemeClr val="tx1"/>
                </a:solidFill>
              </a:rPr>
              <a:t>Вераксы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  <a:endParaRPr lang="ru-RU" sz="1100" dirty="0">
              <a:solidFill>
                <a:schemeClr val="tx1"/>
              </a:solidFill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6286500" y="-39688"/>
          <a:ext cx="2714644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00132"/>
                <a:gridCol w="571504"/>
                <a:gridCol w="571504"/>
                <a:gridCol w="571504"/>
              </a:tblGrid>
              <a:tr h="220605"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4-5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5-6 лет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6-7 лет</a:t>
                      </a:r>
                      <a:endParaRPr lang="ru-RU" sz="900" dirty="0"/>
                    </a:p>
                  </a:txBody>
                  <a:tcPr/>
                </a:tc>
              </a:tr>
              <a:tr h="39708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Прием детей в </a:t>
                      </a:r>
                      <a:r>
                        <a:rPr lang="ru-RU" sz="900" dirty="0" err="1" smtClean="0"/>
                        <a:t>дежурн</a:t>
                      </a:r>
                      <a:r>
                        <a:rPr lang="ru-RU" sz="900" dirty="0" smtClean="0"/>
                        <a:t>. группу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7</a:t>
                      </a:r>
                      <a:r>
                        <a:rPr lang="ru-RU" sz="1000" baseline="30000" dirty="0" smtClean="0"/>
                        <a:t>00</a:t>
                      </a:r>
                      <a:r>
                        <a:rPr lang="ru-RU" sz="1000" dirty="0" smtClean="0"/>
                        <a:t>-7</a:t>
                      </a:r>
                      <a:r>
                        <a:rPr lang="ru-RU" sz="1000" baseline="30000" dirty="0" smtClean="0"/>
                        <a:t>30</a:t>
                      </a:r>
                      <a:endParaRPr lang="ru-RU" sz="1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7</a:t>
                      </a:r>
                      <a:r>
                        <a:rPr lang="ru-RU" sz="1000" baseline="30000" dirty="0" smtClean="0"/>
                        <a:t>00</a:t>
                      </a:r>
                      <a:r>
                        <a:rPr lang="ru-RU" sz="1000" dirty="0" smtClean="0"/>
                        <a:t>-7</a:t>
                      </a:r>
                      <a:r>
                        <a:rPr lang="ru-RU" sz="1000" baseline="30000" dirty="0" smtClean="0"/>
                        <a:t>30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-7</a:t>
                      </a:r>
                      <a:r>
                        <a:rPr lang="ru-RU" sz="900" baseline="30000" dirty="0" smtClean="0"/>
                        <a:t>30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Прием детей в 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baseline="0" dirty="0" err="1" smtClean="0"/>
                        <a:t>возр</a:t>
                      </a:r>
                      <a:r>
                        <a:rPr lang="ru-RU" sz="900" baseline="0" dirty="0" smtClean="0"/>
                        <a:t>. группы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7</a:t>
                      </a:r>
                      <a:r>
                        <a:rPr lang="ru-RU" sz="900" baseline="30000" smtClean="0"/>
                        <a:t>30</a:t>
                      </a:r>
                      <a:r>
                        <a:rPr lang="ru-RU" sz="900" smtClean="0"/>
                        <a:t>-8</a:t>
                      </a:r>
                      <a:r>
                        <a:rPr lang="ru-RU" sz="900" baseline="30000" smtClean="0"/>
                        <a:t>00</a:t>
                      </a:r>
                      <a:endParaRPr lang="ru-RU" sz="9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7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00</a:t>
                      </a:r>
                    </a:p>
                  </a:txBody>
                  <a:tcPr/>
                </a:tc>
              </a:tr>
              <a:tr h="22672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Утр.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разминка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12</a:t>
                      </a:r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Завтрак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25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8</a:t>
                      </a:r>
                      <a:r>
                        <a:rPr lang="ru-RU" sz="900" baseline="30000" dirty="0" smtClean="0"/>
                        <a:t>30</a:t>
                      </a:r>
                      <a:r>
                        <a:rPr lang="ru-RU" sz="900" dirty="0" smtClean="0"/>
                        <a:t>-8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</a:tr>
              <a:tr h="4853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Организованная образовательная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-9</a:t>
                      </a:r>
                      <a:r>
                        <a:rPr lang="ru-RU" sz="900" baseline="30000" dirty="0" smtClean="0"/>
                        <a:t>50</a:t>
                      </a:r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-10</a:t>
                      </a:r>
                      <a:r>
                        <a:rPr lang="ru-RU" sz="900" baseline="30000" dirty="0" smtClean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9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-10</a:t>
                      </a:r>
                      <a:r>
                        <a:rPr lang="ru-RU" sz="900" baseline="30000" dirty="0" smtClean="0"/>
                        <a:t>50</a:t>
                      </a:r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Прогулка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40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10</a:t>
                      </a:r>
                      <a:r>
                        <a:rPr lang="ru-RU" sz="900" baseline="30000" dirty="0" smtClean="0"/>
                        <a:t>50</a:t>
                      </a:r>
                      <a:endParaRPr lang="ru-RU" sz="900" dirty="0" smtClean="0"/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Обед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35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12</a:t>
                      </a:r>
                      <a:r>
                        <a:rPr lang="ru-RU" sz="900" baseline="30000" dirty="0" smtClean="0"/>
                        <a:t>45</a:t>
                      </a:r>
                      <a:endParaRPr lang="ru-RU" sz="900" dirty="0" smtClean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Дневной сон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aseline="0" dirty="0" smtClean="0"/>
                        <a:t>13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Пробуждение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smtClean="0"/>
                        <a:t>15</a:t>
                      </a:r>
                      <a:r>
                        <a:rPr lang="ru-RU" sz="900" baseline="30000" smtClean="0"/>
                        <a:t>00</a:t>
                      </a:r>
                      <a:r>
                        <a:rPr lang="ru-RU" sz="900" smtClean="0"/>
                        <a:t>-15</a:t>
                      </a:r>
                      <a:r>
                        <a:rPr lang="ru-RU" sz="900" baseline="3000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-15</a:t>
                      </a:r>
                      <a:r>
                        <a:rPr lang="ru-RU" sz="900" baseline="30000" dirty="0" smtClean="0"/>
                        <a:t>15</a:t>
                      </a:r>
                      <a:endParaRPr lang="ru-RU" sz="900" dirty="0" smtClean="0"/>
                    </a:p>
                  </a:txBody>
                  <a:tcPr/>
                </a:tc>
              </a:tr>
              <a:tr h="61769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Доп.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услуги, игровая,</a:t>
                      </a:r>
                      <a:r>
                        <a:rPr lang="ru-RU" sz="900" baseline="0" dirty="0" smtClean="0"/>
                        <a:t> творческая деятельность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10</a:t>
                      </a:r>
                      <a:endParaRPr lang="ru-RU" sz="900" dirty="0" smtClean="0"/>
                    </a:p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15</a:t>
                      </a:r>
                      <a:r>
                        <a:rPr lang="ru-RU" sz="900" baseline="30000" dirty="0" smtClean="0"/>
                        <a:t>15</a:t>
                      </a:r>
                      <a:r>
                        <a:rPr lang="ru-RU" sz="900" dirty="0" smtClean="0"/>
                        <a:t>-16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</a:tr>
              <a:tr h="35296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Облегченный ужин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10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</a:tr>
              <a:tr h="22060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Игры, прогулка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16</a:t>
                      </a:r>
                      <a:r>
                        <a:rPr lang="ru-RU" sz="900" baseline="30000" smtClean="0"/>
                        <a:t>20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30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16</a:t>
                      </a:r>
                      <a:r>
                        <a:rPr lang="ru-RU" sz="900" baseline="30000" dirty="0" smtClean="0"/>
                        <a:t>40</a:t>
                      </a:r>
                      <a:endParaRPr lang="ru-RU" sz="900" dirty="0" smtClean="0"/>
                    </a:p>
                  </a:txBody>
                  <a:tcPr/>
                </a:tc>
              </a:tr>
              <a:tr h="3257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Пребывание в </a:t>
                      </a:r>
                      <a:r>
                        <a:rPr lang="ru-RU" sz="900" dirty="0" err="1" smtClean="0"/>
                        <a:t>дежурн</a:t>
                      </a:r>
                      <a:r>
                        <a:rPr lang="ru-RU" sz="900" dirty="0" smtClean="0"/>
                        <a:t>.</a:t>
                      </a:r>
                      <a:r>
                        <a:rPr lang="ru-RU" sz="900" baseline="0" dirty="0" smtClean="0"/>
                        <a:t>  </a:t>
                      </a:r>
                      <a:r>
                        <a:rPr lang="ru-RU" sz="900" dirty="0" smtClean="0"/>
                        <a:t>группе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-19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/>
                        <a:t>18</a:t>
                      </a:r>
                      <a:r>
                        <a:rPr lang="ru-RU" sz="900" baseline="30000" smtClean="0"/>
                        <a:t>00</a:t>
                      </a:r>
                      <a:r>
                        <a:rPr lang="ru-RU" sz="900" smtClean="0"/>
                        <a:t>-19</a:t>
                      </a:r>
                      <a:r>
                        <a:rPr lang="ru-RU" sz="900" baseline="3000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18</a:t>
                      </a:r>
                      <a:r>
                        <a:rPr lang="ru-RU" sz="900" baseline="30000" dirty="0" smtClean="0"/>
                        <a:t>00</a:t>
                      </a:r>
                      <a:r>
                        <a:rPr lang="ru-RU" sz="900" dirty="0" smtClean="0"/>
                        <a:t>-19</a:t>
                      </a:r>
                      <a:r>
                        <a:rPr lang="ru-RU" sz="900" baseline="30000" dirty="0" smtClean="0"/>
                        <a:t>00</a:t>
                      </a:r>
                      <a:endParaRPr lang="ru-RU" sz="9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357938" y="4929188"/>
            <a:ext cx="1000125" cy="164306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Примерный режим дня в группах ДОУ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</a:rPr>
              <a:t>(2 корпус)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870</Words>
  <Application>Microsoft Office PowerPoint</Application>
  <PresentationFormat>Экран (4:3)</PresentationFormat>
  <Paragraphs>266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Адрес:  Харьковская 69б Телефоны (2 корпус):       Заведующего 20-50-66       гл. бухгалтера 20-86-24 эл.почта sad1002009@yandex.ru сайт  ДОУ   sad100.moy.su</vt:lpstr>
      <vt:lpstr>Соблюдайте этические нормы общения с детьми и с сотрудниками  ДОУ.</vt:lpstr>
      <vt:lpstr>Соблюдайте этические нормы общения с детьми и с сотрудниками  ДОУ.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117</cp:revision>
  <dcterms:created xsi:type="dcterms:W3CDTF">2012-11-21T15:42:11Z</dcterms:created>
  <dcterms:modified xsi:type="dcterms:W3CDTF">2014-04-25T17:26:16Z</dcterms:modified>
</cp:coreProperties>
</file>