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2" r:id="rId4"/>
    <p:sldId id="257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7912C-7582-4C38-BBEB-22E90C24C3D7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3644-7752-4E24-AA98-080C25454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FD9A-0EDB-43BF-994B-D8750A655B65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CCCFF-7D46-4228-8AC6-DE99095A8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2883B-371A-4BDB-B20E-B822EFCB673E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9342D-BF62-4A54-A64C-0D5F2A216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B1C9-5D21-450D-83FB-567F1BF9B58E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7204-9D03-4EAA-B490-61996FCF1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7A0C6-6868-42F5-A841-82E877DE8191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1E45-BB12-4842-8950-529EE5CE9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10B8B-08AB-48D3-8549-66DBABFB4922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3FF28-6663-43E1-B9E8-DAF241582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CEC3-5AD7-4693-9374-B2A00E310832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EBCB-BF8C-493C-8631-46D2590FE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AB3E8-2A16-475D-B20F-2E7E26B2AB78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6D9E9-FDD0-43B3-B3F8-39DFDBD7E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2BCD-8EC6-44AF-8055-25AA6671AFCF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F443C-BA04-4089-B950-5613129DB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4440-CD8E-44B0-BFA7-CE62190787FE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EFEFD-ACB2-40C3-B4C7-7F768DF30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E62F9-74F2-4CEA-A69C-7703C07CA620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52F25-A8D5-44A0-BB54-72B5DBF6A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932BD2-22E8-4CCA-BBA9-43EDD45D9C2C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5FDFA3-6EC7-4E9A-B6AB-8C1F34434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3"/>
          <p:cNvSpPr>
            <a:spLocks noChangeArrowheads="1"/>
          </p:cNvSpPr>
          <p:nvPr/>
        </p:nvSpPr>
        <p:spPr bwMode="auto">
          <a:xfrm>
            <a:off x="5929313" y="3857625"/>
            <a:ext cx="2867025" cy="2514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8434" name="AutoShape 5"/>
          <p:cNvSpPr>
            <a:spLocks noChangeArrowheads="1"/>
          </p:cNvSpPr>
          <p:nvPr/>
        </p:nvSpPr>
        <p:spPr bwMode="auto">
          <a:xfrm>
            <a:off x="428625" y="3786188"/>
            <a:ext cx="2714625" cy="25812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00063" y="4214813"/>
            <a:ext cx="264318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latin typeface="Calibri" pitchFamily="34" charset="0"/>
              </a:rPr>
              <a:t>Совершенствование речевого развития детей средствами театрализованной деятельности.</a:t>
            </a:r>
            <a:endParaRPr lang="ru-RU" sz="2000">
              <a:latin typeface="Calibri" pitchFamily="34" charset="0"/>
            </a:endParaRPr>
          </a:p>
          <a:p>
            <a:pPr eaLnBrk="0" hangingPunct="0"/>
            <a:endParaRPr lang="en-US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3143250" y="2643188"/>
            <a:ext cx="1285875" cy="207168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43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4786313" y="2714625"/>
            <a:ext cx="1071562" cy="21431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18439" name="Group 11"/>
          <p:cNvGrpSpPr>
            <a:grpSpLocks/>
          </p:cNvGrpSpPr>
          <p:nvPr/>
        </p:nvGrpSpPr>
        <p:grpSpPr bwMode="auto">
          <a:xfrm>
            <a:off x="2428875" y="357188"/>
            <a:ext cx="5143500" cy="2225675"/>
            <a:chOff x="1997" y="1314"/>
            <a:chExt cx="1889" cy="1009"/>
          </a:xfrm>
        </p:grpSpPr>
        <p:grpSp>
          <p:nvGrpSpPr>
            <p:cNvPr id="1844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446" name="Oval 18"/>
            <p:cNvSpPr>
              <a:spLocks noChangeArrowheads="1"/>
            </p:cNvSpPr>
            <p:nvPr/>
          </p:nvSpPr>
          <p:spPr bwMode="gray">
            <a:xfrm rot="-5400000">
              <a:off x="2561" y="939"/>
              <a:ext cx="707" cy="1465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ru-RU" b="1" i="1">
                  <a:latin typeface="Bookman Old Style" pitchFamily="18" charset="0"/>
                </a:rPr>
                <a:t>Воспитание физически </a:t>
              </a:r>
            </a:p>
            <a:p>
              <a:pPr algn="ctr"/>
              <a:r>
                <a:rPr lang="ru-RU" b="1" i="1">
                  <a:latin typeface="Bookman Old Style" pitchFamily="18" charset="0"/>
                </a:rPr>
                <a:t>здорового и всесторонне </a:t>
              </a:r>
            </a:p>
            <a:p>
              <a:pPr algn="ctr"/>
              <a:r>
                <a:rPr lang="ru-RU" b="1" i="1">
                  <a:latin typeface="Bookman Old Style" pitchFamily="18" charset="0"/>
                </a:rPr>
                <a:t>развитого ребенка</a:t>
              </a:r>
            </a:p>
          </p:txBody>
        </p:sp>
      </p:grpSp>
      <p:sp>
        <p:nvSpPr>
          <p:cNvPr id="18440" name="Text Box 20"/>
          <p:cNvSpPr txBox="1">
            <a:spLocks noChangeArrowheads="1"/>
          </p:cNvSpPr>
          <p:nvPr/>
        </p:nvSpPr>
        <p:spPr bwMode="auto">
          <a:xfrm>
            <a:off x="6000750" y="4214813"/>
            <a:ext cx="27860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latin typeface="Calibri" pitchFamily="34" charset="0"/>
              </a:rPr>
              <a:t>Накопление и обогащение двигательного опыта детей в культурно-досуговой деятельности</a:t>
            </a:r>
            <a:endParaRPr lang="en-US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8441" name="Picture 4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686859">
            <a:off x="0" y="0"/>
            <a:ext cx="22860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1571604" y="3500438"/>
            <a:ext cx="1571636" cy="7143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Задача 1: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929322" y="3571876"/>
            <a:ext cx="1571636" cy="7143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Задача 2: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929058" y="0"/>
            <a:ext cx="1571636" cy="7143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5" descr="Рисунок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latin typeface="Bookman Old Style" pitchFamily="18" charset="0"/>
              </a:rPr>
              <a:t>Программное и методическое обеспечение</a:t>
            </a:r>
            <a:endParaRPr lang="ru-RU" sz="3200" i="1" dirty="0">
              <a:latin typeface="Bookman Old Style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285750" y="2500313"/>
          <a:ext cx="8643938" cy="4159252"/>
        </p:xfrm>
        <a:graphic>
          <a:graphicData uri="http://schemas.openxmlformats.org/drawingml/2006/table">
            <a:tbl>
              <a:tblPr/>
              <a:tblGrid>
                <a:gridCol w="1397000"/>
                <a:gridCol w="7246938"/>
              </a:tblGrid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240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035" marR="30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240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Список методических пособий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035" marR="30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24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035" marR="30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 е н з у л а е в а Л. И. Физкультурные занятия в детском саду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М.Д.  Маханёва  «Воспитание здорового ребёнка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035" marR="30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24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Социально-личностное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035" marR="30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 б а н о в а Н. Ф. Игровая деятельность в детском саду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о м а р о в а Т. с., Ку ц а к о в а Л. В., П а в л о в а Л. Ю. Трудовое воспитание в детском саду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 ц а к о в а Л. В. Конструирование и ручной труд в детском саду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035" marR="30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24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Познавательно-речевое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035" marR="30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е р а к с а Н. Е., В е р а к с а А. Н. Проектная деятельность дошкольни­ков.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 ц а к о в а Л. В. Занятия по конструированию из строительного материала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 р б о в а В. В. Развитие речи в детском саду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 р б о в а В. В. Приобщение детей к художественной литературе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Новикова В.П. Математика в детском саду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Ушакова О.С. Занятия по развитию речи в детском саду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Ушакова О.С. Знакомим дошкольников с литературой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035" marR="30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24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035" marR="30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о м а р о в а Т. С. Изобразительная деятельность в детском саду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цеп и н а М. Б. Музыкальное воспитание в детском саду.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Лыкова И.А. Чветные ладошки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 Офра «Музыкальное творчество»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Красота-радость творчества» Т.С. Комарова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035" marR="30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85750" y="928688"/>
            <a:ext cx="8572500" cy="1500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84" name="Rectangle 2"/>
          <p:cNvSpPr>
            <a:spLocks noChangeArrowheads="1"/>
          </p:cNvSpPr>
          <p:nvPr/>
        </p:nvSpPr>
        <p:spPr bwMode="auto">
          <a:xfrm>
            <a:off x="285750" y="1000125"/>
            <a:ext cx="8643938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962400" algn="l"/>
              </a:tabLst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Основная общеобразовательная программа дошкольного образования  МАДОУ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, написанная  по  основной общеобразовательной программе дошкольного образования «От рождения до школы» под редакцией Вераксы Н.Е., Комаровой Т.С., Васильевой М.А.(М., 2010)</a:t>
            </a:r>
          </a:p>
          <a:p>
            <a:pPr>
              <a:tabLst>
                <a:tab pos="3962400" algn="l"/>
              </a:tabLst>
            </a:pP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Парциальная программа:</a:t>
            </a:r>
            <a:endParaRPr lang="ru-RU" sz="800" b="1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9624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 «Основы безопасности детей дошкольного возраста» Стеркиной Р.Б., Авдеевой И.Н., Князевой О.А.</a:t>
            </a:r>
            <a:endParaRPr lang="ru-RU" sz="800">
              <a:cs typeface="Arial" charset="0"/>
            </a:endParaRPr>
          </a:p>
          <a:p>
            <a:pPr eaLnBrk="0" hangingPunct="0">
              <a:tabLst>
                <a:tab pos="39624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«Физическая культура - дошкольникам» Л.Д.Глазыриной</a:t>
            </a:r>
            <a:endParaRPr lang="ru-RU" sz="800">
              <a:cs typeface="Arial" charset="0"/>
            </a:endParaRPr>
          </a:p>
          <a:p>
            <a:pPr eaLnBrk="0" hangingPunct="0">
              <a:tabLst>
                <a:tab pos="3962400" algn="l"/>
              </a:tabLst>
            </a:pPr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285750"/>
            <a:ext cx="7772400" cy="928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atin typeface="Bookman Old Style" pitchFamily="18" charset="0"/>
                <a:cs typeface="Times New Roman" pitchFamily="18" charset="0"/>
              </a:rPr>
              <a:t>Тематические педагогические советы</a:t>
            </a:r>
            <a:endParaRPr lang="en-US" i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14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9459" name="Picture 6" descr="Z:\newtek\_backgrounds_1.02\Tim\powerpoint templates\21-40\autumn_myst\elements\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343400"/>
            <a:ext cx="3614738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Z:\newtek\_backgrounds_1.02\Tim\powerpoint templates\21-40\autumn_myst\elements\leav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11663"/>
            <a:ext cx="3429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953000"/>
            <a:ext cx="17526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2" name="Group 3"/>
          <p:cNvGrpSpPr>
            <a:grpSpLocks/>
          </p:cNvGrpSpPr>
          <p:nvPr/>
        </p:nvGrpSpPr>
        <p:grpSpPr bwMode="auto">
          <a:xfrm>
            <a:off x="1357313" y="1357313"/>
            <a:ext cx="2170112" cy="2786062"/>
            <a:chOff x="720" y="1296"/>
            <a:chExt cx="1367" cy="2542"/>
          </a:xfrm>
        </p:grpSpPr>
        <p:sp>
          <p:nvSpPr>
            <p:cNvPr id="19477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78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79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80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81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82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1948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9486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487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488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489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490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9484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9485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8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latin typeface="Calibri" pitchFamily="34" charset="0"/>
                </a:rPr>
                <a:t>«Театрализованная деятельность как средство речевого развития детей в ДОУ»</a:t>
              </a:r>
            </a:p>
          </p:txBody>
        </p:sp>
      </p:grpSp>
      <p:grpSp>
        <p:nvGrpSpPr>
          <p:cNvPr id="19463" name="Group 18"/>
          <p:cNvGrpSpPr>
            <a:grpSpLocks/>
          </p:cNvGrpSpPr>
          <p:nvPr/>
        </p:nvGrpSpPr>
        <p:grpSpPr bwMode="auto">
          <a:xfrm>
            <a:off x="5715000" y="1285875"/>
            <a:ext cx="2166938" cy="2928938"/>
            <a:chOff x="2208" y="1296"/>
            <a:chExt cx="1365" cy="2542"/>
          </a:xfrm>
        </p:grpSpPr>
        <p:sp>
          <p:nvSpPr>
            <p:cNvPr id="19464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65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66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67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68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69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70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71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72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73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9474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2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latin typeface="Calibri" pitchFamily="34" charset="0"/>
                </a:rPr>
                <a:t>«Культурно-досуговая деятельность как средство накопления и обогащения двигательного опыта детей».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9475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76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826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График  аттестации педагогических   работников </a:t>
            </a:r>
            <a:br>
              <a:rPr lang="ru-RU" sz="2700" b="1" dirty="0" smtClean="0"/>
            </a:br>
            <a:r>
              <a:rPr lang="ru-RU" sz="2700" b="1" dirty="0" smtClean="0"/>
              <a:t>МАДОУ </a:t>
            </a:r>
            <a:r>
              <a:rPr lang="ru-RU" sz="2700" b="1" dirty="0" err="1" smtClean="0"/>
              <a:t>д</a:t>
            </a:r>
            <a:r>
              <a:rPr lang="ru-RU" sz="2700" b="1" dirty="0" smtClean="0"/>
              <a:t>/с № 100 на </a:t>
            </a:r>
            <a:r>
              <a:rPr lang="ru-RU" sz="2700" b="1" dirty="0" smtClean="0"/>
              <a:t>2012-2013 учебный год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423189" cy="45770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6875"/>
                <a:gridCol w="1284373"/>
                <a:gridCol w="840716"/>
                <a:gridCol w="863384"/>
                <a:gridCol w="479334"/>
                <a:gridCol w="1669685"/>
                <a:gridCol w="1820870"/>
                <a:gridCol w="1207952"/>
              </a:tblGrid>
              <a:tr h="25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№ п/п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Фамилия, имя, отчество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Должность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Образование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Общий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стаж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Дата прохождения аттестации, ее результат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На что претендует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Сроки аттестации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r>
                        <a:rPr lang="en-US" sz="1200"/>
                        <a:t>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Коваль Ирина Викторовна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/>
                        <a:t>Воспитатель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Среднее специальное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Без категории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/>
                        <a:t>Соответствие занимаемой должности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Сентябрь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201</a:t>
                      </a:r>
                      <a:r>
                        <a:rPr lang="ru-RU" sz="1200"/>
                        <a:t>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r>
                        <a:rPr lang="en-US" sz="1200"/>
                        <a:t>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Симонова Светлана Александровна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/>
                        <a:t>Воспитатель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Среднее специальное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Вторая </a:t>
                      </a:r>
                      <a:r>
                        <a:rPr lang="en-US" sz="1200"/>
                        <a:t>квалификационная категория, </a:t>
                      </a:r>
                      <a:r>
                        <a:rPr lang="ru-RU" sz="1200"/>
                        <a:t>01</a:t>
                      </a:r>
                      <a:r>
                        <a:rPr lang="en-US" sz="1200"/>
                        <a:t>.1</a:t>
                      </a:r>
                      <a:r>
                        <a:rPr lang="ru-RU" sz="1200"/>
                        <a:t>1</a:t>
                      </a:r>
                      <a:r>
                        <a:rPr lang="en-US" sz="1200"/>
                        <a:t>.200</a:t>
                      </a:r>
                      <a:r>
                        <a:rPr lang="ru-RU" sz="1200"/>
                        <a:t>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Первая</a:t>
                      </a:r>
                      <a:r>
                        <a:rPr lang="en-US" sz="1100" dirty="0"/>
                        <a:t> </a:t>
                      </a:r>
                      <a:r>
                        <a:rPr lang="ru-RU" sz="1100" dirty="0" smtClean="0"/>
                        <a:t> </a:t>
                      </a:r>
                      <a:r>
                        <a:rPr lang="en-US" sz="1100" dirty="0" err="1" smtClean="0"/>
                        <a:t>квалификационная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/>
                        <a:t>категория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Окт</a:t>
                      </a:r>
                      <a:r>
                        <a:rPr lang="en-US" sz="1200"/>
                        <a:t>ябрь</a:t>
                      </a:r>
                      <a:endParaRPr lang="ru-RU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201</a:t>
                      </a:r>
                      <a:r>
                        <a:rPr lang="ru-RU" sz="1200"/>
                        <a:t>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r>
                        <a:rPr lang="en-US" sz="1200"/>
                        <a:t>.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Фролова Елена Александровна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/>
                        <a:t>Воспитатель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Высшее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Вторая квалификационная категория, 01.11.2007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/>
                        <a:t>Первая квалификационная категория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Октяб</a:t>
                      </a:r>
                      <a:r>
                        <a:rPr lang="en-US" sz="1200"/>
                        <a:t>рь 2012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4</a:t>
                      </a:r>
                      <a:r>
                        <a:rPr lang="en-US" sz="1200"/>
                        <a:t>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Вдовина Наталья Андреевна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/>
                        <a:t>Воспитатель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Среднее специальное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Вторая квалификационная категория, 29.12.2007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/>
                        <a:t>Соответствие занимаемой должности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Ноябрь 2012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5.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Долгополова Ирина Сергеевна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/>
                        <a:t>Воспитатель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Высшее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Без категории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/>
                        <a:t>Соответствие занимаемой должности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Январь</a:t>
                      </a:r>
                      <a:r>
                        <a:rPr lang="en-US" sz="1200"/>
                        <a:t> </a:t>
                      </a:r>
                      <a:endParaRPr lang="ru-RU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201</a:t>
                      </a:r>
                      <a:r>
                        <a:rPr lang="ru-RU" sz="1200"/>
                        <a:t>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6</a:t>
                      </a:r>
                      <a:r>
                        <a:rPr lang="en-US" sz="1200"/>
                        <a:t>.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Сыс Алла Владимировна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/>
                        <a:t>Воспитатель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Среднее специальное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Без категории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/>
                        <a:t>Первая квалификационная категория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Февраль</a:t>
                      </a:r>
                      <a:r>
                        <a:rPr lang="en-US" sz="1200"/>
                        <a:t> </a:t>
                      </a:r>
                      <a:endParaRPr lang="ru-RU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201</a:t>
                      </a:r>
                      <a:r>
                        <a:rPr lang="ru-RU" sz="1200"/>
                        <a:t>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7.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Чудинович Мария Геннадьевна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/>
                        <a:t>Воспитатель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Среднее специальное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Без категории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/>
                        <a:t>Первая квалификационная категория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Февраль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201</a:t>
                      </a:r>
                      <a:r>
                        <a:rPr lang="ru-RU" sz="1200" dirty="0"/>
                        <a:t>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532</Words>
  <Application>Microsoft Office PowerPoint</Application>
  <PresentationFormat>Экран (4:3)</PresentationFormat>
  <Paragraphs>111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Программное и методическое обеспечение</vt:lpstr>
      <vt:lpstr>Тематические педагогические советы</vt:lpstr>
      <vt:lpstr>  График  аттестации педагогических   работников  МАДОУ д/с № 100 на 2012-2013 учебный год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№ 1   Установочный</dc:title>
  <dc:creator>1</dc:creator>
  <cp:lastModifiedBy>Пользователь</cp:lastModifiedBy>
  <cp:revision>42</cp:revision>
  <dcterms:created xsi:type="dcterms:W3CDTF">2012-08-25T16:47:58Z</dcterms:created>
  <dcterms:modified xsi:type="dcterms:W3CDTF">2012-10-10T04:22:18Z</dcterms:modified>
</cp:coreProperties>
</file>